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10058400" cx="7772400"/>
  <p:notesSz cx="9388475" cy="7102475"/>
  <p:embeddedFontLst>
    <p:embeddedFont>
      <p:font typeface="Amatic SC"/>
      <p:regular r:id="rId13"/>
      <p:bold r:id="rId14"/>
    </p:embeddedFont>
    <p:embeddedFont>
      <p:font typeface="Inder"/>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9002C1-DFDD-4EA2-AED0-EF10C90FE785}">
  <a:tblStyle styleId="{EA9002C1-DFDD-4EA2-AED0-EF10C90FE785}"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AmaticSC-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Inder-regular.fntdata"/><Relationship Id="rId14" Type="http://schemas.openxmlformats.org/officeDocument/2006/relationships/font" Target="fonts/AmaticSC-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38825" y="3373675"/>
            <a:ext cx="7510775" cy="319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938825" y="3373675"/>
            <a:ext cx="7510775" cy="31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30278edef_0_0: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2f30278edef_0_0: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30278edef_0_17: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2f30278edef_0_17: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f30278edef_0_34: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f30278edef_0_34: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f30278edef_0_51: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2f30278edef_0_51: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f30278edef_0_68: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f30278edef_0_68: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5"/>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6"/>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6"/>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6"/>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9"/>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3304282" y="1448226"/>
            <a:ext cx="3934778" cy="7147983"/>
          </a:xfrm>
          <a:prstGeom prst="rect">
            <a:avLst/>
          </a:prstGeom>
          <a:noFill/>
          <a:ln>
            <a:noFill/>
          </a:ln>
        </p:spPr>
      </p:sp>
      <p:sp>
        <p:nvSpPr>
          <p:cNvPr id="64" name="Google Shape;64;p10"/>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3"/>
          <p:cNvSpPr/>
          <p:nvPr/>
        </p:nvSpPr>
        <p:spPr>
          <a:xfrm>
            <a:off x="444814" y="1946371"/>
            <a:ext cx="3288986"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13"/>
          <p:cNvSpPr/>
          <p:nvPr/>
        </p:nvSpPr>
        <p:spPr>
          <a:xfrm>
            <a:off x="3986774" y="1946371"/>
            <a:ext cx="3291840"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6" name="Google Shape;86;p13"/>
          <p:cNvSpPr/>
          <p:nvPr/>
        </p:nvSpPr>
        <p:spPr>
          <a:xfrm>
            <a:off x="444814" y="5084774"/>
            <a:ext cx="6833800" cy="3405966"/>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p13"/>
          <p:cNvSpPr/>
          <p:nvPr/>
        </p:nvSpPr>
        <p:spPr>
          <a:xfrm>
            <a:off x="444814" y="8608242"/>
            <a:ext cx="6833800" cy="929085"/>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8" name="Google Shape;88;p13"/>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89" name="Google Shape;89;p13"/>
          <p:cNvSpPr txBox="1"/>
          <p:nvPr/>
        </p:nvSpPr>
        <p:spPr>
          <a:xfrm>
            <a:off x="442863" y="2435230"/>
            <a:ext cx="3288900" cy="646500"/>
          </a:xfrm>
          <a:prstGeom prst="rect">
            <a:avLst/>
          </a:prstGeom>
          <a:noFill/>
          <a:ln>
            <a:noFill/>
          </a:ln>
        </p:spPr>
        <p:txBody>
          <a:bodyPr anchorCtr="0" anchor="t" bIns="45700" lIns="91425" spcFirstLastPara="1" rIns="91425" wrap="square" tIns="45700">
            <a:spAutoFit/>
          </a:bodyPr>
          <a:lstStyle/>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 </a:t>
            </a:r>
            <a:endParaRPr sz="1200">
              <a:solidFill>
                <a:schemeClr val="dk1"/>
              </a:solidFill>
              <a:latin typeface="Inder"/>
              <a:ea typeface="Inder"/>
              <a:cs typeface="Inder"/>
              <a:sym typeface="Inder"/>
            </a:endParaRPr>
          </a:p>
          <a:p>
            <a:pPr indent="0" lvl="0" marL="0" marR="0" rtl="0" algn="l">
              <a:lnSpc>
                <a:spcPct val="100000"/>
              </a:lnSpc>
              <a:spcBef>
                <a:spcPts val="0"/>
              </a:spcBef>
              <a:spcAft>
                <a:spcPts val="0"/>
              </a:spcAft>
              <a:buNone/>
            </a:pPr>
            <a:r>
              <a:t/>
            </a:r>
            <a:endParaRPr sz="1200">
              <a:solidFill>
                <a:schemeClr val="dk1"/>
              </a:solidFill>
              <a:latin typeface="Inder"/>
              <a:ea typeface="Inder"/>
              <a:cs typeface="Inder"/>
              <a:sym typeface="Inder"/>
            </a:endParaRPr>
          </a:p>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p:txBody>
      </p:sp>
      <p:sp>
        <p:nvSpPr>
          <p:cNvPr id="90" name="Google Shape;90;p13"/>
          <p:cNvSpPr txBox="1"/>
          <p:nvPr/>
        </p:nvSpPr>
        <p:spPr>
          <a:xfrm>
            <a:off x="4074950" y="2357826"/>
            <a:ext cx="3115500" cy="2401200"/>
          </a:xfrm>
          <a:prstGeom prst="rect">
            <a:avLst/>
          </a:prstGeom>
          <a:noFill/>
          <a:ln>
            <a:noFill/>
          </a:ln>
        </p:spPr>
        <p:txBody>
          <a:bodyPr anchorCtr="0" anchor="t" bIns="45700" lIns="91425" spcFirstLastPara="1" rIns="91425" wrap="square" tIns="45700">
            <a:spAutoFit/>
          </a:bodyPr>
          <a:lstStyle/>
          <a:p>
            <a:pPr indent="-260350" lvl="0" marL="28575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Nutrition - Protein</a:t>
            </a:r>
            <a:endParaRPr sz="1000">
              <a:solidFill>
                <a:schemeClr val="dk1"/>
              </a:solidFill>
              <a:latin typeface="Inder"/>
              <a:ea typeface="Inder"/>
              <a:cs typeface="Inder"/>
              <a:sym typeface="Inder"/>
            </a:endParaRPr>
          </a:p>
          <a:p>
            <a:pPr indent="-292100" lvl="1" marL="91440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Comes from Animals</a:t>
            </a:r>
            <a:endParaRPr sz="1000">
              <a:solidFill>
                <a:schemeClr val="dk1"/>
              </a:solidFill>
              <a:latin typeface="Inder"/>
              <a:ea typeface="Inder"/>
              <a:cs typeface="Inder"/>
              <a:sym typeface="Inder"/>
            </a:endParaRPr>
          </a:p>
          <a:p>
            <a:pPr indent="-292100" lvl="1" marL="91440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Meat, eggs, nuts, and seeds</a:t>
            </a:r>
            <a:endParaRPr sz="1000">
              <a:solidFill>
                <a:schemeClr val="dk1"/>
              </a:solidFill>
              <a:latin typeface="Inder"/>
              <a:ea typeface="Inder"/>
              <a:cs typeface="Inder"/>
              <a:sym typeface="Inder"/>
            </a:endParaRPr>
          </a:p>
          <a:p>
            <a:pPr indent="0" lvl="0" marL="914400" marR="0" rtl="0" algn="l">
              <a:lnSpc>
                <a:spcPct val="100000"/>
              </a:lnSpc>
              <a:spcBef>
                <a:spcPts val="0"/>
              </a:spcBef>
              <a:spcAft>
                <a:spcPts val="0"/>
              </a:spcAft>
              <a:buNone/>
            </a:pPr>
            <a:r>
              <a:t/>
            </a:r>
            <a:endParaRPr sz="1000">
              <a:solidFill>
                <a:schemeClr val="dk1"/>
              </a:solidFill>
              <a:latin typeface="Inder"/>
              <a:ea typeface="Inder"/>
              <a:cs typeface="Inder"/>
              <a:sym typeface="Inder"/>
            </a:endParaRPr>
          </a:p>
          <a:p>
            <a:pPr indent="-260350" lvl="0" marL="28575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Nutrition - Limiting Foods</a:t>
            </a:r>
            <a:endParaRPr sz="1000">
              <a:solidFill>
                <a:schemeClr val="dk1"/>
              </a:solidFill>
              <a:latin typeface="Inder"/>
              <a:ea typeface="Inder"/>
              <a:cs typeface="Inder"/>
              <a:sym typeface="Inder"/>
            </a:endParaRPr>
          </a:p>
          <a:p>
            <a:pPr indent="-292100" lvl="1" marL="91440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Limit = Less</a:t>
            </a:r>
            <a:endParaRPr sz="1000">
              <a:solidFill>
                <a:schemeClr val="dk1"/>
              </a:solidFill>
              <a:latin typeface="Inder"/>
              <a:ea typeface="Inder"/>
              <a:cs typeface="Inder"/>
              <a:sym typeface="Inder"/>
            </a:endParaRPr>
          </a:p>
          <a:p>
            <a:pPr indent="-292100" lvl="1" marL="91440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Less Sugars and Salts</a:t>
            </a:r>
            <a:endParaRPr sz="1000">
              <a:solidFill>
                <a:schemeClr val="dk1"/>
              </a:solidFill>
              <a:latin typeface="Inder"/>
              <a:ea typeface="Inder"/>
              <a:cs typeface="Inder"/>
              <a:sym typeface="Inder"/>
            </a:endParaRPr>
          </a:p>
          <a:p>
            <a:pPr indent="0" lvl="0" marL="0" marR="0" rtl="0" algn="l">
              <a:lnSpc>
                <a:spcPct val="100000"/>
              </a:lnSpc>
              <a:spcBef>
                <a:spcPts val="0"/>
              </a:spcBef>
              <a:spcAft>
                <a:spcPts val="0"/>
              </a:spcAft>
              <a:buNone/>
            </a:pPr>
            <a:r>
              <a:t/>
            </a:r>
            <a:endParaRPr sz="1000">
              <a:solidFill>
                <a:schemeClr val="dk1"/>
              </a:solidFill>
              <a:latin typeface="Inder"/>
              <a:ea typeface="Inder"/>
              <a:cs typeface="Inder"/>
              <a:sym typeface="Inder"/>
            </a:endParaRPr>
          </a:p>
          <a:p>
            <a:pPr indent="-260350" lvl="0" marL="28575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Circulatory System - Heart; Pumps Blood</a:t>
            </a:r>
            <a:endParaRPr sz="1000">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sz="1000">
              <a:solidFill>
                <a:schemeClr val="dk1"/>
              </a:solidFill>
              <a:latin typeface="Inder"/>
              <a:ea typeface="Inder"/>
              <a:cs typeface="Inder"/>
              <a:sym typeface="Inder"/>
            </a:endParaRPr>
          </a:p>
          <a:p>
            <a:pPr indent="-260350" lvl="0" marL="28575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Digestive System - Stomach and Intestines; Breaks down food</a:t>
            </a:r>
            <a:endParaRPr sz="1000">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sz="1000">
              <a:solidFill>
                <a:schemeClr val="dk1"/>
              </a:solidFill>
              <a:latin typeface="Inder"/>
              <a:ea typeface="Inder"/>
              <a:cs typeface="Inder"/>
              <a:sym typeface="Inder"/>
            </a:endParaRPr>
          </a:p>
          <a:p>
            <a:pPr indent="-260350" lvl="0" marL="285750" marR="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Identification - Skull, Ribs, Femur, Patella, Pelvis</a:t>
            </a:r>
            <a:endParaRPr sz="1000">
              <a:solidFill>
                <a:schemeClr val="dk1"/>
              </a:solidFill>
              <a:latin typeface="Inder"/>
              <a:ea typeface="Inder"/>
              <a:cs typeface="Inder"/>
              <a:sym typeface="Inder"/>
            </a:endParaRPr>
          </a:p>
        </p:txBody>
      </p:sp>
      <p:sp>
        <p:nvSpPr>
          <p:cNvPr id="91" name="Google Shape;91;p13"/>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92" name="Google Shape;92;p13"/>
          <p:cNvGraphicFramePr/>
          <p:nvPr/>
        </p:nvGraphicFramePr>
        <p:xfrm>
          <a:off x="468174" y="5387223"/>
          <a:ext cx="3000000" cy="3000000"/>
        </p:xfrm>
        <a:graphic>
          <a:graphicData uri="http://schemas.openxmlformats.org/drawingml/2006/table">
            <a:tbl>
              <a:tblPr bandRow="1" firstRow="1">
                <a:noFill/>
                <a:tableStyleId>{EA9002C1-DFDD-4EA2-AED0-EF10C90FE785}</a:tableStyleId>
              </a:tblPr>
              <a:tblGrid>
                <a:gridCol w="1428350"/>
                <a:gridCol w="5356450"/>
              </a:tblGrid>
              <a:tr h="634350">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000">
                          <a:solidFill>
                            <a:schemeClr val="dk1"/>
                          </a:solidFill>
                          <a:latin typeface="Inder"/>
                          <a:ea typeface="Inder"/>
                          <a:cs typeface="Inder"/>
                          <a:sym typeface="Inder"/>
                        </a:rPr>
                        <a:t>Mondays, between 7:25-7:45.  While it is beginning to be warmer outside, the mornings are still cool and we will go outside as long as the “feels like” temp is 20 degrees.  Please send your students with jackets on morning walking Mondays, so they are warm and prepared. </a:t>
                      </a:r>
                      <a:endParaRPr b="0" sz="10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5975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000">
                          <a:latin typeface="Inder"/>
                          <a:ea typeface="Inder"/>
                          <a:cs typeface="Inder"/>
                          <a:sym typeface="Inder"/>
                        </a:rPr>
                        <a:t>NECESSARY FOR PE SAFETY - Please try to send your student to school with tennis shoes on PE days.  Tennis shoes allow for safe and balanced movement.</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996300">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49700">
                <a:tc>
                  <a:txBody>
                    <a:bodyPr/>
                    <a:lstStyle/>
                    <a:p>
                      <a:pPr indent="0" lvl="0" marL="0" marR="0" rtl="0" algn="ctr">
                        <a:spcBef>
                          <a:spcPts val="0"/>
                        </a:spcBef>
                        <a:spcAft>
                          <a:spcPts val="0"/>
                        </a:spcAft>
                        <a:buNone/>
                      </a:pPr>
                      <a:r>
                        <a:rPr b="1" lang="en-US" sz="1200">
                          <a:latin typeface="Inder"/>
                          <a:ea typeface="Inder"/>
                          <a:cs typeface="Inder"/>
                          <a:sym typeface="Inder"/>
                        </a:rPr>
                        <a:t>THANK YOU! :)</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The end of the school year is approaching and with this, comes reflection.  I am SO THANKFUL to get the opportunity to work with YOUR kids.  They truly are AMAZING HUMANS with so much potential.  Their progress from the start of this year until now is astounding!  I am SO PROUD of their continual growth!  I hope you all have a safe and fun summer!  I will see you back at the schoolhouse next year! </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93" name="Google Shape;93;p13"/>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94" name="Google Shape;94;p13"/>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95" name="Google Shape;95;p13"/>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96" name="Google Shape;96;p13"/>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KINDERGARTEN PE NEWS</a:t>
            </a:r>
            <a:endParaRPr b="1" sz="6600">
              <a:solidFill>
                <a:schemeClr val="lt1"/>
              </a:solidFill>
              <a:latin typeface="Amatic SC"/>
              <a:ea typeface="Amatic SC"/>
              <a:cs typeface="Amatic SC"/>
              <a:sym typeface="Amatic SC"/>
            </a:endParaRPr>
          </a:p>
        </p:txBody>
      </p:sp>
      <p:sp>
        <p:nvSpPr>
          <p:cNvPr id="97" name="Google Shape;97;p13"/>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14"/>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4"/>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4"/>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4"/>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4"/>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07" name="Google Shape;107;p14"/>
          <p:cNvSpPr txBox="1"/>
          <p:nvPr/>
        </p:nvSpPr>
        <p:spPr>
          <a:xfrm>
            <a:off x="442863" y="2435230"/>
            <a:ext cx="3288900" cy="831000"/>
          </a:xfrm>
          <a:prstGeom prst="rect">
            <a:avLst/>
          </a:prstGeom>
          <a:noFill/>
          <a:ln>
            <a:noFill/>
          </a:ln>
        </p:spPr>
        <p:txBody>
          <a:bodyPr anchorCtr="0" anchor="t" bIns="45700" lIns="91425" spcFirstLastPara="1" rIns="91425" wrap="square" tIns="45700">
            <a:spAutoFit/>
          </a:bodyPr>
          <a:lstStyle/>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 </a:t>
            </a:r>
            <a:endParaRPr sz="12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sz="1200">
              <a:solidFill>
                <a:schemeClr val="dk1"/>
              </a:solidFill>
              <a:latin typeface="Inder"/>
              <a:ea typeface="Inder"/>
              <a:cs typeface="Inder"/>
              <a:sym typeface="Inder"/>
            </a:endParaRPr>
          </a:p>
        </p:txBody>
      </p:sp>
      <p:sp>
        <p:nvSpPr>
          <p:cNvPr id="108" name="Google Shape;108;p14"/>
          <p:cNvSpPr txBox="1"/>
          <p:nvPr/>
        </p:nvSpPr>
        <p:spPr>
          <a:xfrm>
            <a:off x="3986775" y="2441435"/>
            <a:ext cx="3115500" cy="2739900"/>
          </a:xfrm>
          <a:prstGeom prst="rect">
            <a:avLst/>
          </a:prstGeom>
          <a:noFill/>
          <a:ln>
            <a:noFill/>
          </a:ln>
        </p:spPr>
        <p:txBody>
          <a:bodyPr anchorCtr="0" anchor="t" bIns="45700" lIns="91425" spcFirstLastPara="1" rIns="91425" wrap="square" tIns="45700">
            <a:spAutoFit/>
          </a:bodyPr>
          <a:lstStyle/>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Nutrition - Protein</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Comes from Animals</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Meat, eggs, nuts, and seeds</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Nutrition - Limiting Foods</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Limit = Less</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Less Sugars and Salts</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Circulatory System - Heart; Pumps Blood</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Digestive System - Stomach and Intestines; Breaks down food</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Identification - Skull, Ribs, Femur, Patella, Pelvis, Humerus, Vertebrae, Phalanges</a:t>
            </a:r>
            <a:endParaRPr sz="1000">
              <a:solidFill>
                <a:schemeClr val="dk1"/>
              </a:solidFill>
              <a:latin typeface="Inder"/>
              <a:ea typeface="Inder"/>
              <a:cs typeface="Inder"/>
              <a:sym typeface="Inder"/>
            </a:endParaRPr>
          </a:p>
          <a:p>
            <a:pPr indent="0" lvl="0" marL="0" rtl="0" algn="l">
              <a:lnSpc>
                <a:spcPct val="200000"/>
              </a:lnSpc>
              <a:spcBef>
                <a:spcPts val="0"/>
              </a:spcBef>
              <a:spcAft>
                <a:spcPts val="0"/>
              </a:spcAft>
              <a:buNone/>
            </a:pPr>
            <a:r>
              <a:t/>
            </a:r>
            <a:endParaRPr sz="1200">
              <a:solidFill>
                <a:schemeClr val="dk1"/>
              </a:solidFill>
              <a:latin typeface="Inder"/>
              <a:ea typeface="Inder"/>
              <a:cs typeface="Inder"/>
              <a:sym typeface="Inder"/>
            </a:endParaRPr>
          </a:p>
        </p:txBody>
      </p:sp>
      <p:sp>
        <p:nvSpPr>
          <p:cNvPr id="109" name="Google Shape;109;p14"/>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10" name="Google Shape;110;p14"/>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111" name="Google Shape;111;p14"/>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12" name="Google Shape;112;p14"/>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13" name="Google Shape;113;p14"/>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FIRST GRADE </a:t>
            </a:r>
            <a:r>
              <a:rPr b="1" lang="en-US" sz="5400">
                <a:solidFill>
                  <a:schemeClr val="lt1"/>
                </a:solidFill>
                <a:latin typeface="Amatic SC"/>
                <a:ea typeface="Amatic SC"/>
                <a:cs typeface="Amatic SC"/>
                <a:sym typeface="Amatic SC"/>
              </a:rPr>
              <a:t>PE NEWS</a:t>
            </a:r>
            <a:endParaRPr b="1" sz="6600">
              <a:solidFill>
                <a:schemeClr val="lt1"/>
              </a:solidFill>
              <a:latin typeface="Amatic SC"/>
              <a:ea typeface="Amatic SC"/>
              <a:cs typeface="Amatic SC"/>
              <a:sym typeface="Amatic SC"/>
            </a:endParaRPr>
          </a:p>
        </p:txBody>
      </p:sp>
      <p:sp>
        <p:nvSpPr>
          <p:cNvPr id="114" name="Google Shape;114;p14"/>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15" name="Google Shape;115;p14"/>
          <p:cNvGraphicFramePr/>
          <p:nvPr/>
        </p:nvGraphicFramePr>
        <p:xfrm>
          <a:off x="416112" y="5401285"/>
          <a:ext cx="3000000" cy="3000000"/>
        </p:xfrm>
        <a:graphic>
          <a:graphicData uri="http://schemas.openxmlformats.org/drawingml/2006/table">
            <a:tbl>
              <a:tblPr bandRow="1" firstRow="1">
                <a:noFill/>
                <a:tableStyleId>{EA9002C1-DFDD-4EA2-AED0-EF10C90FE785}</a:tableStyleId>
              </a:tblPr>
              <a:tblGrid>
                <a:gridCol w="1450275"/>
                <a:gridCol w="5438650"/>
              </a:tblGrid>
              <a:tr h="684325">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000">
                          <a:solidFill>
                            <a:schemeClr val="dk1"/>
                          </a:solidFill>
                          <a:latin typeface="Inder"/>
                          <a:ea typeface="Inder"/>
                          <a:cs typeface="Inder"/>
                          <a:sym typeface="Inder"/>
                        </a:rPr>
                        <a:t>Mondays, between 7:25-7:45.  </a:t>
                      </a:r>
                      <a:r>
                        <a:rPr b="0" lang="en-US" sz="10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Mondays, so they are warm and prepared.</a:t>
                      </a:r>
                      <a:r>
                        <a:rPr b="0" lang="en-US" sz="1200">
                          <a:solidFill>
                            <a:schemeClr val="dk1"/>
                          </a:solidFill>
                          <a:latin typeface="Inder"/>
                          <a:ea typeface="Inder"/>
                          <a:cs typeface="Inder"/>
                          <a:sym typeface="Inder"/>
                        </a:rPr>
                        <a:t> </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70675">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000">
                          <a:latin typeface="Inder"/>
                          <a:ea typeface="Inder"/>
                          <a:cs typeface="Inder"/>
                          <a:sym typeface="Inder"/>
                        </a:rPr>
                        <a:t>NECESSARY FOR PE SAFETY - Please try to send your student to school with tennis shoes on PE days.  Tennis shoes allow for safe and balanced movement.</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940925">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98400">
                <a:tc>
                  <a:txBody>
                    <a:bodyPr/>
                    <a:lstStyle/>
                    <a:p>
                      <a:pPr indent="0" lvl="0" marL="0" marR="0" rtl="0" algn="ctr">
                        <a:spcBef>
                          <a:spcPts val="0"/>
                        </a:spcBef>
                        <a:spcAft>
                          <a:spcPts val="0"/>
                        </a:spcAft>
                        <a:buNone/>
                      </a:pPr>
                      <a:r>
                        <a:rPr b="1" lang="en-US" sz="1200">
                          <a:latin typeface="Inder"/>
                          <a:ea typeface="Inder"/>
                          <a:cs typeface="Inder"/>
                          <a:sym typeface="Inder"/>
                        </a:rPr>
                        <a:t>THANK YOU! :)</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The end of the school year is approaching and with this, comes reflection.  I am SO THANKFUL to get the opportunity to work with YOUR kids.  They truly are AMAZING HUMANS with so much potential.  Their progress from the start of this year until now is astounding!  I am SO PROUD of their continual growth!  I hope you all have a safe and fun summer!  I will see you back at the schoolhouse next year! </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15"/>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5"/>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5"/>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5"/>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5"/>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25" name="Google Shape;125;p15"/>
          <p:cNvSpPr txBox="1"/>
          <p:nvPr/>
        </p:nvSpPr>
        <p:spPr>
          <a:xfrm>
            <a:off x="444813" y="2335005"/>
            <a:ext cx="3288900" cy="1569900"/>
          </a:xfrm>
          <a:prstGeom prst="rect">
            <a:avLst/>
          </a:prstGeom>
          <a:noFill/>
          <a:ln>
            <a:noFill/>
          </a:ln>
        </p:spPr>
        <p:txBody>
          <a:bodyPr anchorCtr="0" anchor="t" bIns="45700" lIns="91425" spcFirstLastPara="1" rIns="91425" wrap="square" tIns="45700">
            <a:spAutoFit/>
          </a:bodyPr>
          <a:lstStyle/>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a:t>
            </a:r>
            <a:endParaRPr sz="1200">
              <a:solidFill>
                <a:schemeClr val="dk1"/>
              </a:solidFill>
              <a:latin typeface="Inder"/>
              <a:ea typeface="Inder"/>
              <a:cs typeface="Inder"/>
              <a:sym typeface="Inder"/>
            </a:endParaRPr>
          </a:p>
          <a:p>
            <a:pPr indent="0" lvl="0" marL="457200" rtl="0" algn="l">
              <a:spcBef>
                <a:spcPts val="0"/>
              </a:spcBef>
              <a:spcAft>
                <a:spcPts val="0"/>
              </a:spcAft>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a:p>
            <a:pPr indent="0" lvl="0" marL="457200" rtl="0" algn="l">
              <a:spcBef>
                <a:spcPts val="0"/>
              </a:spcBef>
              <a:spcAft>
                <a:spcPts val="0"/>
              </a:spcAft>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Push-Up Peer Assessments</a:t>
            </a:r>
            <a:endParaRPr sz="1200">
              <a:solidFill>
                <a:schemeClr val="dk1"/>
              </a:solidFill>
              <a:latin typeface="Inder"/>
              <a:ea typeface="Inder"/>
              <a:cs typeface="Inder"/>
              <a:sym typeface="Inder"/>
            </a:endParaRPr>
          </a:p>
          <a:p>
            <a:pPr indent="0" lvl="0" marL="0" rtl="0" algn="l">
              <a:spcBef>
                <a:spcPts val="0"/>
              </a:spcBef>
              <a:spcAft>
                <a:spcPts val="0"/>
              </a:spcAft>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Jumping Rope</a:t>
            </a:r>
            <a:endParaRPr sz="1200">
              <a:solidFill>
                <a:schemeClr val="dk1"/>
              </a:solidFill>
              <a:latin typeface="Inder"/>
              <a:ea typeface="Inder"/>
              <a:cs typeface="Inder"/>
              <a:sym typeface="Inder"/>
            </a:endParaRPr>
          </a:p>
          <a:p>
            <a:pPr indent="0" lvl="0" marL="457200" rtl="0" algn="l">
              <a:spcBef>
                <a:spcPts val="0"/>
              </a:spcBef>
              <a:spcAft>
                <a:spcPts val="0"/>
              </a:spcAft>
              <a:buNone/>
            </a:pPr>
            <a:r>
              <a:t/>
            </a:r>
            <a:endParaRPr sz="1200">
              <a:solidFill>
                <a:schemeClr val="dk1"/>
              </a:solidFill>
              <a:latin typeface="Inder"/>
              <a:ea typeface="Inder"/>
              <a:cs typeface="Inder"/>
              <a:sym typeface="Inder"/>
            </a:endParaRPr>
          </a:p>
        </p:txBody>
      </p:sp>
      <p:sp>
        <p:nvSpPr>
          <p:cNvPr id="126" name="Google Shape;126;p15"/>
          <p:cNvSpPr txBox="1"/>
          <p:nvPr/>
        </p:nvSpPr>
        <p:spPr>
          <a:xfrm>
            <a:off x="3986775" y="2441435"/>
            <a:ext cx="3115500" cy="307800"/>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27" name="Google Shape;127;p15"/>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28" name="Google Shape;128;p15"/>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129" name="Google Shape;129;p15"/>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30" name="Google Shape;130;p15"/>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31" name="Google Shape;131;p15"/>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SECOND</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32" name="Google Shape;132;p15"/>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
        <p:nvSpPr>
          <p:cNvPr id="133" name="Google Shape;133;p15"/>
          <p:cNvSpPr txBox="1"/>
          <p:nvPr/>
        </p:nvSpPr>
        <p:spPr>
          <a:xfrm>
            <a:off x="3813375" y="2335000"/>
            <a:ext cx="3439500" cy="2586000"/>
          </a:xfrm>
          <a:prstGeom prst="rect">
            <a:avLst/>
          </a:prstGeom>
          <a:noFill/>
          <a:ln>
            <a:noFill/>
          </a:ln>
        </p:spPr>
        <p:txBody>
          <a:bodyPr anchorCtr="0" anchor="t" bIns="45700" lIns="91425" spcFirstLastPara="1" rIns="91425" wrap="square" tIns="45700">
            <a:spAutoFit/>
          </a:bodyPr>
          <a:lstStyle/>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Nutrition - Protein</a:t>
            </a:r>
            <a:endParaRPr sz="900">
              <a:solidFill>
                <a:schemeClr val="dk1"/>
              </a:solidFill>
              <a:latin typeface="Inder"/>
              <a:ea typeface="Inder"/>
              <a:cs typeface="Inder"/>
              <a:sym typeface="Inder"/>
            </a:endParaRPr>
          </a:p>
          <a:p>
            <a:pPr indent="-285750" lvl="1" marL="9144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Comes from Animals - Meat, eggs, nuts, seeds</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Protein Identification Pre / Post Test</a:t>
            </a:r>
            <a:endParaRPr sz="900">
              <a:solidFill>
                <a:schemeClr val="dk1"/>
              </a:solidFill>
              <a:latin typeface="Inder"/>
              <a:ea typeface="Inder"/>
              <a:cs typeface="Inder"/>
              <a:sym typeface="Inder"/>
            </a:endParaRPr>
          </a:p>
          <a:p>
            <a:pPr indent="0" lvl="0" marL="91440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Nutrition - Limiting Foods</a:t>
            </a:r>
            <a:endParaRPr sz="900">
              <a:solidFill>
                <a:schemeClr val="dk1"/>
              </a:solidFill>
              <a:latin typeface="Inder"/>
              <a:ea typeface="Inder"/>
              <a:cs typeface="Inder"/>
              <a:sym typeface="Inder"/>
            </a:endParaRPr>
          </a:p>
          <a:p>
            <a:pPr indent="-285750" lvl="1" marL="9144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Limit = Less - Less Sugars and Salts</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Limiting Foods Pre / Post Test</a:t>
            </a:r>
            <a:endParaRPr sz="900">
              <a:solidFill>
                <a:schemeClr val="dk1"/>
              </a:solidFill>
              <a:latin typeface="Inder"/>
              <a:ea typeface="Inder"/>
              <a:cs typeface="Inder"/>
              <a:sym typeface="Inder"/>
            </a:endParaRPr>
          </a:p>
          <a:p>
            <a:pPr indent="0" lvl="0" marL="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Food Group Summative Assessment</a:t>
            </a:r>
            <a:endParaRPr sz="900">
              <a:solidFill>
                <a:schemeClr val="dk1"/>
              </a:solidFill>
              <a:latin typeface="Inder"/>
              <a:ea typeface="Inder"/>
              <a:cs typeface="Inder"/>
              <a:sym typeface="Inder"/>
            </a:endParaRPr>
          </a:p>
          <a:p>
            <a:pPr indent="0" lvl="0" marL="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Circulatory System - Heart; Pumps Blood</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Digestive System - Stomach and Intestines; Breaks down food</a:t>
            </a:r>
            <a:endParaRPr sz="900">
              <a:solidFill>
                <a:schemeClr val="dk1"/>
              </a:solidFill>
              <a:latin typeface="Inder"/>
              <a:ea typeface="Inder"/>
              <a:cs typeface="Inder"/>
              <a:sym typeface="Inder"/>
            </a:endParaRPr>
          </a:p>
          <a:p>
            <a:pPr indent="0" lvl="0" marL="45720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Bone Identification - Skull, Ribs, Femur, Patella, Pelvis, Humerus, Vertebrae, Phalanges, Clavicle, Scapula, Mandible</a:t>
            </a:r>
            <a:endParaRPr sz="900">
              <a:solidFill>
                <a:schemeClr val="dk1"/>
              </a:solidFill>
              <a:latin typeface="Inder"/>
              <a:ea typeface="Inder"/>
              <a:cs typeface="Inder"/>
              <a:sym typeface="Inder"/>
            </a:endParaRPr>
          </a:p>
        </p:txBody>
      </p:sp>
      <p:graphicFrame>
        <p:nvGraphicFramePr>
          <p:cNvPr id="134" name="Google Shape;134;p15"/>
          <p:cNvGraphicFramePr/>
          <p:nvPr/>
        </p:nvGraphicFramePr>
        <p:xfrm>
          <a:off x="405012" y="5378298"/>
          <a:ext cx="3000000" cy="3000000"/>
        </p:xfrm>
        <a:graphic>
          <a:graphicData uri="http://schemas.openxmlformats.org/drawingml/2006/table">
            <a:tbl>
              <a:tblPr bandRow="1" firstRow="1">
                <a:noFill/>
                <a:tableStyleId>{EA9002C1-DFDD-4EA2-AED0-EF10C90FE785}</a:tableStyleId>
              </a:tblPr>
              <a:tblGrid>
                <a:gridCol w="1454925"/>
                <a:gridCol w="5456225"/>
              </a:tblGrid>
              <a:tr h="620375">
                <a:tc>
                  <a:txBody>
                    <a:bodyPr/>
                    <a:lstStyle/>
                    <a:p>
                      <a:pPr indent="0" lvl="0" marL="0" marR="0" rtl="0" algn="ctr">
                        <a:spcBef>
                          <a:spcPts val="0"/>
                        </a:spcBef>
                        <a:spcAft>
                          <a:spcPts val="0"/>
                        </a:spcAft>
                        <a:buNone/>
                      </a:pPr>
                      <a:r>
                        <a:rPr lang="en-US" sz="1100">
                          <a:solidFill>
                            <a:schemeClr val="dk1"/>
                          </a:solidFill>
                          <a:latin typeface="Inder"/>
                          <a:ea typeface="Inder"/>
                          <a:cs typeface="Inder"/>
                          <a:sym typeface="Inder"/>
                        </a:rPr>
                        <a:t>Morning Walking</a:t>
                      </a:r>
                      <a:endParaRPr sz="11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900">
                          <a:solidFill>
                            <a:schemeClr val="dk1"/>
                          </a:solidFill>
                          <a:latin typeface="Inder"/>
                          <a:ea typeface="Inder"/>
                          <a:cs typeface="Inder"/>
                          <a:sym typeface="Inder"/>
                        </a:rPr>
                        <a:t>Tuesdays</a:t>
                      </a:r>
                      <a:r>
                        <a:rPr b="0" lang="en-US" sz="900">
                          <a:solidFill>
                            <a:schemeClr val="dk1"/>
                          </a:solidFill>
                          <a:latin typeface="Inder"/>
                          <a:ea typeface="Inder"/>
                          <a:cs typeface="Inder"/>
                          <a:sym typeface="Inder"/>
                        </a:rPr>
                        <a:t>, between 7:25-7:45.  </a:t>
                      </a:r>
                      <a:r>
                        <a:rPr b="0" lang="en-US" sz="9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Tuesdays, so they are warm and prepared. </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50650">
                <a:tc>
                  <a:txBody>
                    <a:bodyPr/>
                    <a:lstStyle/>
                    <a:p>
                      <a:pPr indent="0" lvl="0" marL="0" marR="0" rtl="0" algn="ctr">
                        <a:spcBef>
                          <a:spcPts val="0"/>
                        </a:spcBef>
                        <a:spcAft>
                          <a:spcPts val="0"/>
                        </a:spcAft>
                        <a:buNone/>
                      </a:pPr>
                      <a:r>
                        <a:rPr b="1" lang="en-US" sz="1100">
                          <a:latin typeface="Inder"/>
                          <a:ea typeface="Inder"/>
                          <a:cs typeface="Inder"/>
                          <a:sym typeface="Inder"/>
                        </a:rPr>
                        <a:t>Tennis Shoes</a:t>
                      </a:r>
                      <a:endParaRPr b="1" sz="11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900">
                          <a:latin typeface="Inder"/>
                          <a:ea typeface="Inder"/>
                          <a:cs typeface="Inder"/>
                          <a:sym typeface="Inder"/>
                        </a:rPr>
                        <a:t>NECESSARY FOR PE SAFETY - Please try to send your student to school with tennis shoes on PE days.  Tennis shoes allow for safe and balanced movement.</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04600">
                <a:tc>
                  <a:txBody>
                    <a:bodyPr/>
                    <a:lstStyle/>
                    <a:p>
                      <a:pPr indent="0" lvl="0" marL="0" marR="0" rtl="0" algn="ctr">
                        <a:spcBef>
                          <a:spcPts val="0"/>
                        </a:spcBef>
                        <a:spcAft>
                          <a:spcPts val="0"/>
                        </a:spcAft>
                        <a:buNone/>
                      </a:pPr>
                      <a:r>
                        <a:rPr b="1" lang="en-US" sz="1100">
                          <a:latin typeface="Inder"/>
                          <a:ea typeface="Inder"/>
                          <a:cs typeface="Inder"/>
                          <a:sym typeface="Inder"/>
                        </a:rPr>
                        <a:t>Food Group Assessments</a:t>
                      </a:r>
                      <a:endParaRPr b="1"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Protein Post Test / Limiting Foods Post Test - B (5/6); A (5/7); C (5/8)</a:t>
                      </a:r>
                      <a:endParaRPr sz="900">
                        <a:latin typeface="Inder"/>
                        <a:ea typeface="Inder"/>
                        <a:cs typeface="Inder"/>
                        <a:sym typeface="Inder"/>
                      </a:endParaRPr>
                    </a:p>
                    <a:p>
                      <a:pPr indent="0" lvl="0" marL="0" marR="0" rtl="0" algn="l">
                        <a:lnSpc>
                          <a:spcPct val="100000"/>
                        </a:lnSpc>
                        <a:spcBef>
                          <a:spcPts val="0"/>
                        </a:spcBef>
                        <a:spcAft>
                          <a:spcPts val="0"/>
                        </a:spcAft>
                        <a:buNone/>
                      </a:pPr>
                      <a:r>
                        <a:rPr lang="en-US" sz="900">
                          <a:latin typeface="Inder"/>
                          <a:ea typeface="Inder"/>
                          <a:cs typeface="Inder"/>
                          <a:sym typeface="Inder"/>
                        </a:rPr>
                        <a:t>Food Group Summative Assessment - B (5/12); A (5/13); C (5/14)</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90100">
                <a:tc>
                  <a:txBody>
                    <a:bodyPr/>
                    <a:lstStyle/>
                    <a:p>
                      <a:pPr indent="0" lvl="0" marL="0" marR="0" rtl="0" algn="ctr">
                        <a:spcBef>
                          <a:spcPts val="0"/>
                        </a:spcBef>
                        <a:spcAft>
                          <a:spcPts val="0"/>
                        </a:spcAft>
                        <a:buNone/>
                      </a:pPr>
                      <a:r>
                        <a:rPr b="1" lang="en-US" sz="1100">
                          <a:latin typeface="Inder"/>
                          <a:ea typeface="Inder"/>
                          <a:cs typeface="Inder"/>
                          <a:sym typeface="Inder"/>
                        </a:rPr>
                        <a:t>Run with the Pack</a:t>
                      </a:r>
                      <a:endParaRPr b="1"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55275">
                <a:tc>
                  <a:txBody>
                    <a:bodyPr/>
                    <a:lstStyle/>
                    <a:p>
                      <a:pPr indent="0" lvl="0" marL="0" marR="0" rtl="0" algn="ctr">
                        <a:spcBef>
                          <a:spcPts val="0"/>
                        </a:spcBef>
                        <a:spcAft>
                          <a:spcPts val="0"/>
                        </a:spcAft>
                        <a:buNone/>
                      </a:pPr>
                      <a:r>
                        <a:rPr b="1" lang="en-US" sz="1100">
                          <a:latin typeface="Inder"/>
                          <a:ea typeface="Inder"/>
                          <a:cs typeface="Inder"/>
                          <a:sym typeface="Inder"/>
                        </a:rPr>
                        <a:t>THANK YOU! :)</a:t>
                      </a:r>
                      <a:endParaRPr b="1"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The end of the school year is approaching and with this, comes reflection.  I am SO THANKFUL to get the opportunity to work with YOUR kids.  They truly are AMAZING HUMANS with so much potential.  Their progress from the start of this year until now is astounding!  I am SO PROUD of their continual growth!  I hope you all have a safe and fun summer!  I will see you back at the schoolhouse next year!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16"/>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6"/>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6"/>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6"/>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3" name="Google Shape;143;p16"/>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44" name="Google Shape;144;p16"/>
          <p:cNvSpPr txBox="1"/>
          <p:nvPr/>
        </p:nvSpPr>
        <p:spPr>
          <a:xfrm>
            <a:off x="444813" y="2311405"/>
            <a:ext cx="3288900" cy="1569900"/>
          </a:xfrm>
          <a:prstGeom prst="rect">
            <a:avLst/>
          </a:prstGeom>
          <a:noFill/>
          <a:ln>
            <a:noFill/>
          </a:ln>
        </p:spPr>
        <p:txBody>
          <a:bodyPr anchorCtr="0" anchor="t" bIns="45700" lIns="91425" spcFirstLastPara="1" rIns="91425" wrap="square" tIns="45700">
            <a:spAutoFit/>
          </a:bodyPr>
          <a:lstStyle/>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Push-Up Peer Assessments</a:t>
            </a:r>
            <a:endParaRPr sz="12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Jumping Rope</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p:txBody>
      </p:sp>
      <p:sp>
        <p:nvSpPr>
          <p:cNvPr id="145" name="Google Shape;145;p16"/>
          <p:cNvSpPr txBox="1"/>
          <p:nvPr/>
        </p:nvSpPr>
        <p:spPr>
          <a:xfrm>
            <a:off x="3986775" y="2441435"/>
            <a:ext cx="3115500" cy="2462700"/>
          </a:xfrm>
          <a:prstGeom prst="rect">
            <a:avLst/>
          </a:prstGeom>
          <a:noFill/>
          <a:ln>
            <a:noFill/>
          </a:ln>
        </p:spPr>
        <p:txBody>
          <a:bodyPr anchorCtr="0" anchor="t" bIns="45700" lIns="91425" spcFirstLastPara="1" rIns="91425" wrap="square" tIns="45700">
            <a:spAutoFit/>
          </a:bodyPr>
          <a:lstStyle/>
          <a:p>
            <a:pPr indent="-266700" lvl="0" marL="285750" marR="0" rtl="0" algn="l">
              <a:lnSpc>
                <a:spcPct val="100000"/>
              </a:lnSpc>
              <a:spcBef>
                <a:spcPts val="0"/>
              </a:spcBef>
              <a:spcAft>
                <a:spcPts val="0"/>
              </a:spcAft>
              <a:buClr>
                <a:schemeClr val="dk1"/>
              </a:buClr>
              <a:buSzPts val="1100"/>
              <a:buFont typeface="Arial"/>
              <a:buChar char="•"/>
            </a:pPr>
            <a:r>
              <a:rPr lang="en-US" sz="1100">
                <a:solidFill>
                  <a:schemeClr val="dk1"/>
                </a:solidFill>
                <a:latin typeface="Inder"/>
                <a:ea typeface="Inder"/>
                <a:cs typeface="Inder"/>
                <a:sym typeface="Inder"/>
              </a:rPr>
              <a:t>Nutrition - GO LEAN WITH PROTEIN - Health Benefits of Protein</a:t>
            </a:r>
            <a:endParaRPr sz="1100">
              <a:solidFill>
                <a:schemeClr val="dk1"/>
              </a:solidFill>
              <a:latin typeface="Inder"/>
              <a:ea typeface="Inder"/>
              <a:cs typeface="Inder"/>
              <a:sym typeface="Inder"/>
            </a:endParaRPr>
          </a:p>
          <a:p>
            <a:pPr indent="0" lvl="0" marL="0" marR="0" rtl="0" algn="l">
              <a:lnSpc>
                <a:spcPct val="100000"/>
              </a:lnSpc>
              <a:spcBef>
                <a:spcPts val="0"/>
              </a:spcBef>
              <a:spcAft>
                <a:spcPts val="0"/>
              </a:spcAft>
              <a:buNone/>
            </a:pPr>
            <a:r>
              <a:t/>
            </a:r>
            <a:endParaRPr sz="1100">
              <a:solidFill>
                <a:schemeClr val="dk1"/>
              </a:solidFill>
              <a:latin typeface="Inder"/>
              <a:ea typeface="Inder"/>
              <a:cs typeface="Inder"/>
              <a:sym typeface="Inder"/>
            </a:endParaRPr>
          </a:p>
          <a:p>
            <a:pPr indent="-266700" lvl="0" marL="285750" marR="0" rtl="0" algn="l">
              <a:lnSpc>
                <a:spcPct val="100000"/>
              </a:lnSpc>
              <a:spcBef>
                <a:spcPts val="0"/>
              </a:spcBef>
              <a:spcAft>
                <a:spcPts val="0"/>
              </a:spcAft>
              <a:buClr>
                <a:schemeClr val="dk1"/>
              </a:buClr>
              <a:buSzPts val="1100"/>
              <a:buFont typeface="Arial"/>
              <a:buChar char="•"/>
            </a:pPr>
            <a:r>
              <a:rPr lang="en-US" sz="1100">
                <a:solidFill>
                  <a:schemeClr val="dk1"/>
                </a:solidFill>
                <a:latin typeface="Inder"/>
                <a:ea typeface="Inder"/>
                <a:cs typeface="Inder"/>
                <a:sym typeface="Inder"/>
              </a:rPr>
              <a:t>Nutrition - LIMITING FOODS - Eat LESS sugars, salts, and fats</a:t>
            </a:r>
            <a:endParaRPr sz="1100">
              <a:solidFill>
                <a:schemeClr val="dk1"/>
              </a:solidFill>
              <a:latin typeface="Inder"/>
              <a:ea typeface="Inder"/>
              <a:cs typeface="Inder"/>
              <a:sym typeface="Inder"/>
            </a:endParaRPr>
          </a:p>
          <a:p>
            <a:pPr indent="0" lvl="0" marL="0" marR="0" rtl="0" algn="l">
              <a:lnSpc>
                <a:spcPct val="100000"/>
              </a:lnSpc>
              <a:spcBef>
                <a:spcPts val="0"/>
              </a:spcBef>
              <a:spcAft>
                <a:spcPts val="0"/>
              </a:spcAft>
              <a:buNone/>
            </a:pPr>
            <a:r>
              <a:t/>
            </a:r>
            <a:endParaRPr sz="1100">
              <a:solidFill>
                <a:schemeClr val="dk1"/>
              </a:solidFill>
              <a:latin typeface="Inder"/>
              <a:ea typeface="Inder"/>
              <a:cs typeface="Inder"/>
              <a:sym typeface="Inder"/>
            </a:endParaRPr>
          </a:p>
          <a:p>
            <a:pPr indent="-266700" lvl="0" marL="285750" marR="0" rtl="0" algn="l">
              <a:lnSpc>
                <a:spcPct val="200000"/>
              </a:lnSpc>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Circulatory System</a:t>
            </a:r>
            <a:endParaRPr sz="1100">
              <a:solidFill>
                <a:schemeClr val="dk1"/>
              </a:solidFill>
              <a:latin typeface="Inder"/>
              <a:ea typeface="Inder"/>
              <a:cs typeface="Inder"/>
              <a:sym typeface="Inder"/>
            </a:endParaRPr>
          </a:p>
          <a:p>
            <a:pPr indent="-266700" lvl="0" marL="285750" marR="0" rtl="0" algn="l">
              <a:lnSpc>
                <a:spcPct val="200000"/>
              </a:lnSpc>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Digestive System</a:t>
            </a:r>
            <a:endParaRPr sz="1100">
              <a:solidFill>
                <a:schemeClr val="dk1"/>
              </a:solidFill>
              <a:latin typeface="Inder"/>
              <a:ea typeface="Inder"/>
              <a:cs typeface="Inder"/>
              <a:sym typeface="Inder"/>
            </a:endParaRPr>
          </a:p>
          <a:p>
            <a:pPr indent="-266700" lvl="0" marL="285750" marR="0" rtl="0" algn="l">
              <a:lnSpc>
                <a:spcPct val="100000"/>
              </a:lnSpc>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Bone Identification - Skull, Ribs, Femur, Patella, Pelvis, Humerus, Vertebrae, Phalanges, Clavicle, Scapula, Mandible, Radius, Ulna, Carpals</a:t>
            </a:r>
            <a:endParaRPr sz="1100">
              <a:solidFill>
                <a:schemeClr val="dk1"/>
              </a:solidFill>
              <a:latin typeface="Inder"/>
              <a:ea typeface="Inder"/>
              <a:cs typeface="Inder"/>
              <a:sym typeface="Inder"/>
            </a:endParaRPr>
          </a:p>
        </p:txBody>
      </p:sp>
      <p:sp>
        <p:nvSpPr>
          <p:cNvPr id="146" name="Google Shape;146;p16"/>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47" name="Google Shape;147;p16"/>
          <p:cNvGraphicFramePr/>
          <p:nvPr/>
        </p:nvGraphicFramePr>
        <p:xfrm>
          <a:off x="468187" y="5416848"/>
          <a:ext cx="3000000" cy="3000000"/>
        </p:xfrm>
        <a:graphic>
          <a:graphicData uri="http://schemas.openxmlformats.org/drawingml/2006/table">
            <a:tbl>
              <a:tblPr bandRow="1" firstRow="1">
                <a:noFill/>
                <a:tableStyleId>{EA9002C1-DFDD-4EA2-AED0-EF10C90FE785}</a:tableStyleId>
              </a:tblPr>
              <a:tblGrid>
                <a:gridCol w="1428350"/>
                <a:gridCol w="5356450"/>
              </a:tblGrid>
              <a:tr h="677875">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1000">
                          <a:solidFill>
                            <a:schemeClr val="dk1"/>
                          </a:solidFill>
                          <a:latin typeface="Inder"/>
                          <a:ea typeface="Inder"/>
                          <a:cs typeface="Inder"/>
                          <a:sym typeface="Inder"/>
                        </a:rPr>
                        <a:t>Wednesdays, between 7:25-7:45.  While it is beginning to be warmer outside, the mornings are still cool and we will go outside as long as the “feels like” temp is 20 degrees.  Please send your students with jackets on morning walking Wednesdays, so they are warm and prepared. </a:t>
                      </a:r>
                      <a:endParaRPr b="0" sz="10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8315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000">
                          <a:latin typeface="Inder"/>
                          <a:ea typeface="Inder"/>
                          <a:cs typeface="Inder"/>
                          <a:sym typeface="Inder"/>
                        </a:rPr>
                        <a:t>NECESSARY FOR PE SAFETY - Please try to send your student to school with tennis shoes on PE days.  Tennis shoes allow for safe and balanced movement.</a:t>
                      </a:r>
                      <a:endParaRPr b="0" sz="10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3150">
                <a:tc>
                  <a:txBody>
                    <a:bodyPr/>
                    <a:lstStyle/>
                    <a:p>
                      <a:pPr indent="0" lvl="0" marL="0" marR="0" rtl="0" algn="ctr">
                        <a:spcBef>
                          <a:spcPts val="0"/>
                        </a:spcBef>
                        <a:spcAft>
                          <a:spcPts val="0"/>
                        </a:spcAft>
                        <a:buNone/>
                      </a:pPr>
                      <a:r>
                        <a:rPr b="1" lang="en-US" sz="1200">
                          <a:latin typeface="Inder"/>
                          <a:ea typeface="Inder"/>
                          <a:cs typeface="Inder"/>
                          <a:sym typeface="Inder"/>
                        </a:rPr>
                        <a:t>Fitness Testing</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Students showed PHENOMENAL GROWTH on their fitness assessments!!  SO PROUD of their hard work, effort, persistence, and motivation to improve!!</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91525">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25275">
                <a:tc>
                  <a:txBody>
                    <a:bodyPr/>
                    <a:lstStyle/>
                    <a:p>
                      <a:pPr indent="0" lvl="0" marL="0" marR="0" rtl="0" algn="ctr">
                        <a:spcBef>
                          <a:spcPts val="0"/>
                        </a:spcBef>
                        <a:spcAft>
                          <a:spcPts val="0"/>
                        </a:spcAft>
                        <a:buNone/>
                      </a:pPr>
                      <a:r>
                        <a:rPr b="1" lang="en-US" sz="1200">
                          <a:latin typeface="Inder"/>
                          <a:ea typeface="Inder"/>
                          <a:cs typeface="Inder"/>
                          <a:sym typeface="Inder"/>
                        </a:rPr>
                        <a:t>THANK YOU! :)</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The end of the school year is approaching and with this, comes reflection.  I am SO THANKFUL to get the opportunity to work with YOUR kids.  They truly are AMAZING HUMANS with so much potential.  Their progress from the start of this year until now is astounding!  I am SO PROUD of their continual growth!  I hope you all have a safe and fun summer!  I will see you back at the schoolhouse next year! </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48" name="Google Shape;148;p16"/>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149" name="Google Shape;149;p16"/>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50" name="Google Shape;150;p16"/>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51" name="Google Shape;151;p16"/>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THIRD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52" name="Google Shape;152;p16"/>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6" name="Shape 156"/>
        <p:cNvGrpSpPr/>
        <p:nvPr/>
      </p:nvGrpSpPr>
      <p:grpSpPr>
        <a:xfrm>
          <a:off x="0" y="0"/>
          <a:ext cx="0" cy="0"/>
          <a:chOff x="0" y="0"/>
          <a:chExt cx="0" cy="0"/>
        </a:xfrm>
      </p:grpSpPr>
      <p:sp>
        <p:nvSpPr>
          <p:cNvPr id="157" name="Google Shape;157;p17"/>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7"/>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7"/>
          <p:cNvSpPr/>
          <p:nvPr/>
        </p:nvSpPr>
        <p:spPr>
          <a:xfrm>
            <a:off x="444814" y="5084861"/>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7"/>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17"/>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62" name="Google Shape;162;p17"/>
          <p:cNvSpPr txBox="1"/>
          <p:nvPr/>
        </p:nvSpPr>
        <p:spPr>
          <a:xfrm>
            <a:off x="444813" y="2333130"/>
            <a:ext cx="3288900" cy="1385400"/>
          </a:xfrm>
          <a:prstGeom prst="rect">
            <a:avLst/>
          </a:prstGeom>
          <a:noFill/>
          <a:ln>
            <a:noFill/>
          </a:ln>
        </p:spPr>
        <p:txBody>
          <a:bodyPr anchorCtr="0" anchor="t" bIns="45700" lIns="91425" spcFirstLastPara="1" rIns="91425" wrap="square" tIns="45700">
            <a:spAutoFit/>
          </a:bodyPr>
          <a:lstStyle/>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Push-Up Peer Assessments</a:t>
            </a:r>
            <a:endParaRPr sz="12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p:txBody>
      </p:sp>
      <p:sp>
        <p:nvSpPr>
          <p:cNvPr id="163" name="Google Shape;163;p17"/>
          <p:cNvSpPr txBox="1"/>
          <p:nvPr/>
        </p:nvSpPr>
        <p:spPr>
          <a:xfrm>
            <a:off x="3886200" y="2333125"/>
            <a:ext cx="3392400" cy="2709000"/>
          </a:xfrm>
          <a:prstGeom prst="rect">
            <a:avLst/>
          </a:prstGeom>
          <a:noFill/>
          <a:ln>
            <a:noFill/>
          </a:ln>
        </p:spPr>
        <p:txBody>
          <a:bodyPr anchorCtr="0" anchor="t" bIns="45700" lIns="91425" spcFirstLastPara="1" rIns="91425" wrap="square" tIns="45700">
            <a:spAutoFit/>
          </a:bodyPr>
          <a:lstStyle/>
          <a:p>
            <a:pPr indent="-292100" lvl="0" marL="457200" rtl="0" algn="l">
              <a:spcBef>
                <a:spcPts val="0"/>
              </a:spcBef>
              <a:spcAft>
                <a:spcPts val="0"/>
              </a:spcAft>
              <a:buClr>
                <a:schemeClr val="dk1"/>
              </a:buClr>
              <a:buSzPts val="1000"/>
              <a:buChar char="•"/>
            </a:pPr>
            <a:r>
              <a:rPr lang="en-US" sz="1000">
                <a:solidFill>
                  <a:schemeClr val="dk1"/>
                </a:solidFill>
                <a:latin typeface="Inder"/>
                <a:ea typeface="Inder"/>
                <a:cs typeface="Inder"/>
                <a:sym typeface="Inder"/>
              </a:rPr>
              <a:t>Nutrition - GO LEAN WITH PROTEIN - Health Benefits of Protein</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Char char="•"/>
            </a:pPr>
            <a:r>
              <a:rPr lang="en-US" sz="1000">
                <a:solidFill>
                  <a:schemeClr val="dk1"/>
                </a:solidFill>
                <a:latin typeface="Inder"/>
                <a:ea typeface="Inder"/>
                <a:cs typeface="Inder"/>
                <a:sym typeface="Inder"/>
              </a:rPr>
              <a:t>Nutrition - LIMITING FOODS - Eat LESS sugars, salts, and fats</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Circulatory System</a:t>
            </a:r>
            <a:endParaRPr sz="1000">
              <a:solidFill>
                <a:schemeClr val="dk1"/>
              </a:solidFill>
              <a:latin typeface="Inder"/>
              <a:ea typeface="Inder"/>
              <a:cs typeface="Inder"/>
              <a:sym typeface="Inder"/>
            </a:endParaRPr>
          </a:p>
          <a:p>
            <a:pPr indent="-292100" lvl="1" marL="914400" rtl="0" algn="l">
              <a:lnSpc>
                <a:spcPct val="1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Test Dates: A Group (5/12); D Group (5/13); C Group (5/14); B Group (5/ 15)</a:t>
            </a:r>
            <a:endParaRPr sz="1000">
              <a:solidFill>
                <a:schemeClr val="dk1"/>
              </a:solidFill>
              <a:latin typeface="Inder"/>
              <a:ea typeface="Inder"/>
              <a:cs typeface="Inder"/>
              <a:sym typeface="Inder"/>
            </a:endParaRPr>
          </a:p>
          <a:p>
            <a:pPr indent="0" lvl="0" marL="914400" rtl="0" algn="l">
              <a:lnSpc>
                <a:spcPct val="100000"/>
              </a:lnSpc>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lnSpc>
                <a:spcPct val="2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Digestive System</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Identification - Skull, Ribs, Femur, Patella, Pelvis, Humerus, Vertebrae, Phalanges, Clavicle, Scapula, Mandible, Radius, Ulna, Carpals, Fibula, Tibia, Tarsals</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t/>
            </a:r>
            <a:endParaRPr sz="1000">
              <a:solidFill>
                <a:schemeClr val="dk1"/>
              </a:solidFill>
              <a:latin typeface="Inder"/>
              <a:ea typeface="Inder"/>
              <a:cs typeface="Inder"/>
              <a:sym typeface="Inder"/>
            </a:endParaRPr>
          </a:p>
        </p:txBody>
      </p:sp>
      <p:sp>
        <p:nvSpPr>
          <p:cNvPr id="164" name="Google Shape;164;p17"/>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65" name="Google Shape;165;p17"/>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166" name="Google Shape;166;p17"/>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67" name="Google Shape;167;p17"/>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68" name="Google Shape;168;p17"/>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FOURTH</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69" name="Google Shape;169;p17"/>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70" name="Google Shape;170;p17"/>
          <p:cNvGraphicFramePr/>
          <p:nvPr/>
        </p:nvGraphicFramePr>
        <p:xfrm>
          <a:off x="222724" y="5382210"/>
          <a:ext cx="3000000" cy="3000000"/>
        </p:xfrm>
        <a:graphic>
          <a:graphicData uri="http://schemas.openxmlformats.org/drawingml/2006/table">
            <a:tbl>
              <a:tblPr bandRow="1" firstRow="1">
                <a:noFill/>
                <a:tableStyleId>{EA9002C1-DFDD-4EA2-AED0-EF10C90FE785}</a:tableStyleId>
              </a:tblPr>
              <a:tblGrid>
                <a:gridCol w="1542500"/>
                <a:gridCol w="5784450"/>
              </a:tblGrid>
              <a:tr h="486450">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900">
                          <a:solidFill>
                            <a:schemeClr val="dk1"/>
                          </a:solidFill>
                          <a:latin typeface="Inder"/>
                          <a:ea typeface="Inder"/>
                          <a:cs typeface="Inder"/>
                          <a:sym typeface="Inder"/>
                        </a:rPr>
                        <a:t>Thursdays</a:t>
                      </a:r>
                      <a:r>
                        <a:rPr b="0" lang="en-US" sz="900">
                          <a:solidFill>
                            <a:schemeClr val="dk1"/>
                          </a:solidFill>
                          <a:latin typeface="Inder"/>
                          <a:ea typeface="Inder"/>
                          <a:cs typeface="Inder"/>
                          <a:sym typeface="Inder"/>
                        </a:rPr>
                        <a:t>, between 7:25-7:45.  </a:t>
                      </a:r>
                      <a:r>
                        <a:rPr b="0" lang="en-US" sz="9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Thursdays, so they are warm and prepared. </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5375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900">
                          <a:latin typeface="Inder"/>
                          <a:ea typeface="Inder"/>
                          <a:cs typeface="Inder"/>
                          <a:sym typeface="Inder"/>
                        </a:rPr>
                        <a:t>NECESSARY FOR PE SAFETY - Please try to send your student to school with tennis shoes on PE days.  Tennis shoes allow for safe and balanced movement.</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3750">
                <a:tc>
                  <a:txBody>
                    <a:bodyPr/>
                    <a:lstStyle/>
                    <a:p>
                      <a:pPr indent="0" lvl="0" marL="0" marR="0" rtl="0" algn="ctr">
                        <a:spcBef>
                          <a:spcPts val="0"/>
                        </a:spcBef>
                        <a:spcAft>
                          <a:spcPts val="0"/>
                        </a:spcAft>
                        <a:buNone/>
                      </a:pPr>
                      <a:r>
                        <a:rPr b="1" lang="en-US" sz="1200">
                          <a:latin typeface="Inder"/>
                          <a:ea typeface="Inder"/>
                          <a:cs typeface="Inder"/>
                          <a:sym typeface="Inder"/>
                        </a:rPr>
                        <a:t>Fitness Testing</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Students showed PHENOMENAL GROWTH on their fitness assessments!!  SO PROUD of their hard work, effort, persistence, and motivation to improve!!</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84425">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86450">
                <a:tc>
                  <a:txBody>
                    <a:bodyPr/>
                    <a:lstStyle/>
                    <a:p>
                      <a:pPr indent="0" lvl="0" marL="0" marR="0" rtl="0" algn="ctr">
                        <a:spcBef>
                          <a:spcPts val="0"/>
                        </a:spcBef>
                        <a:spcAft>
                          <a:spcPts val="0"/>
                        </a:spcAft>
                        <a:buNone/>
                      </a:pPr>
                      <a:r>
                        <a:rPr b="1" lang="en-US" sz="1200">
                          <a:latin typeface="Inder"/>
                          <a:ea typeface="Inder"/>
                          <a:cs typeface="Inder"/>
                          <a:sym typeface="Inder"/>
                        </a:rPr>
                        <a:t>Little Olympics</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Little Olympics is ONE WEEK AWAY!!  We have 23 4th/5th graders participating!  If you are available on Saturday, May 3, come out and support the Gray Wolves.  The event is held at Capital City High School.  Opening ceremonies begin at 9 AM.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19100">
                <a:tc>
                  <a:txBody>
                    <a:bodyPr/>
                    <a:lstStyle/>
                    <a:p>
                      <a:pPr indent="0" lvl="0" marL="0" marR="0" rtl="0" algn="ctr">
                        <a:spcBef>
                          <a:spcPts val="0"/>
                        </a:spcBef>
                        <a:spcAft>
                          <a:spcPts val="0"/>
                        </a:spcAft>
                        <a:buNone/>
                      </a:pPr>
                      <a:r>
                        <a:rPr b="1" lang="en-US" sz="1200">
                          <a:latin typeface="Inder"/>
                          <a:ea typeface="Inder"/>
                          <a:cs typeface="Inder"/>
                          <a:sym typeface="Inder"/>
                        </a:rPr>
                        <a:t>THANK YOU! :)</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The end of the school year is approaching and with this, comes reflection.  I am SO THANKFUL to get the opportunity to work with YOUR kids.  They truly are AMAZING HUMANS with so much potential.  Their progress from the start of this year until now is astounding!  I am SO PROUD of their continual growth!  I hope you all have a safe and fun summer!  I will see you back at the schoolhouse next year!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Google Shape;175;p18"/>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8"/>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18"/>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18"/>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9" name="Google Shape;179;p18"/>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80" name="Google Shape;180;p18"/>
          <p:cNvSpPr txBox="1"/>
          <p:nvPr/>
        </p:nvSpPr>
        <p:spPr>
          <a:xfrm>
            <a:off x="444813" y="2302830"/>
            <a:ext cx="3288900" cy="1385400"/>
          </a:xfrm>
          <a:prstGeom prst="rect">
            <a:avLst/>
          </a:prstGeom>
          <a:noFill/>
          <a:ln>
            <a:noFill/>
          </a:ln>
        </p:spPr>
        <p:txBody>
          <a:bodyPr anchorCtr="0" anchor="t" bIns="45700" lIns="91425" spcFirstLastPara="1" rIns="91425" wrap="square" tIns="45700">
            <a:spAutoFit/>
          </a:bodyPr>
          <a:lstStyle/>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Striking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Volleying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Push-Up Peer Assessments</a:t>
            </a:r>
            <a:endParaRPr sz="12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304800" lvl="0" marL="4572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p:txBody>
      </p:sp>
      <p:sp>
        <p:nvSpPr>
          <p:cNvPr id="181" name="Google Shape;181;p18"/>
          <p:cNvSpPr txBox="1"/>
          <p:nvPr/>
        </p:nvSpPr>
        <p:spPr>
          <a:xfrm>
            <a:off x="3824950" y="2330575"/>
            <a:ext cx="3428100" cy="2447400"/>
          </a:xfrm>
          <a:prstGeom prst="rect">
            <a:avLst/>
          </a:prstGeom>
          <a:noFill/>
          <a:ln>
            <a:noFill/>
          </a:ln>
        </p:spPr>
        <p:txBody>
          <a:bodyPr anchorCtr="0" anchor="t" bIns="45700" lIns="91425" spcFirstLastPara="1" rIns="91425" wrap="square" tIns="45700">
            <a:spAutoFit/>
          </a:bodyPr>
          <a:lstStyle/>
          <a:p>
            <a:pPr indent="-285750" lvl="0" marL="457200" rtl="0" algn="l">
              <a:spcBef>
                <a:spcPts val="0"/>
              </a:spcBef>
              <a:spcAft>
                <a:spcPts val="0"/>
              </a:spcAft>
              <a:buClr>
                <a:schemeClr val="dk1"/>
              </a:buClr>
              <a:buSzPts val="900"/>
              <a:buChar char="•"/>
            </a:pPr>
            <a:r>
              <a:rPr lang="en-US" sz="900">
                <a:solidFill>
                  <a:schemeClr val="dk1"/>
                </a:solidFill>
                <a:latin typeface="Inder"/>
                <a:ea typeface="Inder"/>
                <a:cs typeface="Inder"/>
                <a:sym typeface="Inder"/>
              </a:rPr>
              <a:t>Nutrition - GO LEAN WITH PROTEIN - Health Benefits of Protein</a:t>
            </a:r>
            <a:endParaRPr sz="900">
              <a:solidFill>
                <a:schemeClr val="dk1"/>
              </a:solidFill>
              <a:latin typeface="Inder"/>
              <a:ea typeface="Inder"/>
              <a:cs typeface="Inder"/>
              <a:sym typeface="Inder"/>
            </a:endParaRPr>
          </a:p>
          <a:p>
            <a:pPr indent="0" lvl="0" marL="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Char char="•"/>
            </a:pPr>
            <a:r>
              <a:rPr lang="en-US" sz="900">
                <a:solidFill>
                  <a:schemeClr val="dk1"/>
                </a:solidFill>
                <a:latin typeface="Inder"/>
                <a:ea typeface="Inder"/>
                <a:cs typeface="Inder"/>
                <a:sym typeface="Inder"/>
              </a:rPr>
              <a:t>Nutrition - LIMITING FOODS - Eat LESS sugars, salts, and fats</a:t>
            </a:r>
            <a:endParaRPr sz="900">
              <a:solidFill>
                <a:schemeClr val="dk1"/>
              </a:solidFill>
              <a:latin typeface="Inder"/>
              <a:ea typeface="Inder"/>
              <a:cs typeface="Inder"/>
              <a:sym typeface="Inder"/>
            </a:endParaRPr>
          </a:p>
          <a:p>
            <a:pPr indent="0" lvl="0" marL="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Circulatory System</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Digestive System</a:t>
            </a:r>
            <a:endParaRPr sz="900">
              <a:solidFill>
                <a:schemeClr val="dk1"/>
              </a:solidFill>
              <a:latin typeface="Inder"/>
              <a:ea typeface="Inder"/>
              <a:cs typeface="Inder"/>
              <a:sym typeface="Inder"/>
            </a:endParaRPr>
          </a:p>
          <a:p>
            <a:pPr indent="0" lvl="0" marL="45720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Bone Identification - Skull, Ribs, Femur, Patella, Pelvis, Humerus, Vertebrae, Phalanges, Clavicle, Scapula, Mandible, Radius, Ulna, Carpals, Fibula, Tibia, Tarsals, Sternum</a:t>
            </a:r>
            <a:endParaRPr sz="900">
              <a:solidFill>
                <a:schemeClr val="dk1"/>
              </a:solidFill>
              <a:latin typeface="Inder"/>
              <a:ea typeface="Inder"/>
              <a:cs typeface="Inder"/>
              <a:sym typeface="Inder"/>
            </a:endParaRPr>
          </a:p>
          <a:p>
            <a:pPr indent="0" lvl="0" marL="457200" rtl="0" algn="l">
              <a:spcBef>
                <a:spcPts val="0"/>
              </a:spcBef>
              <a:spcAft>
                <a:spcPts val="0"/>
              </a:spcAft>
              <a:buNone/>
            </a:pPr>
            <a:r>
              <a:t/>
            </a:r>
            <a:endParaRPr sz="900">
              <a:solidFill>
                <a:schemeClr val="dk1"/>
              </a:solidFill>
              <a:latin typeface="Inder"/>
              <a:ea typeface="Inder"/>
              <a:cs typeface="Inder"/>
              <a:sym typeface="Inder"/>
            </a:endParaRPr>
          </a:p>
          <a:p>
            <a:pPr indent="-285750" lvl="0" marL="457200" rtl="0" algn="l">
              <a:spcBef>
                <a:spcPts val="0"/>
              </a:spcBef>
              <a:spcAft>
                <a:spcPts val="0"/>
              </a:spcAft>
              <a:buClr>
                <a:schemeClr val="dk1"/>
              </a:buClr>
              <a:buSzPts val="900"/>
              <a:buFont typeface="Inder"/>
              <a:buChar char="•"/>
            </a:pPr>
            <a:r>
              <a:rPr lang="en-US" sz="900">
                <a:solidFill>
                  <a:schemeClr val="dk1"/>
                </a:solidFill>
                <a:latin typeface="Inder"/>
                <a:ea typeface="Inder"/>
                <a:cs typeface="Inder"/>
                <a:sym typeface="Inder"/>
              </a:rPr>
              <a:t>Health Assessments - Bones, Body Systems, Nutrition - B Group (5/9); A Group (5/12); D Group (5/13); C Group (5/14)</a:t>
            </a:r>
            <a:endParaRPr sz="900">
              <a:solidFill>
                <a:schemeClr val="dk1"/>
              </a:solidFill>
              <a:latin typeface="Inder"/>
              <a:ea typeface="Inder"/>
              <a:cs typeface="Inder"/>
              <a:sym typeface="Inder"/>
            </a:endParaRPr>
          </a:p>
        </p:txBody>
      </p:sp>
      <p:sp>
        <p:nvSpPr>
          <p:cNvPr id="182" name="Google Shape;182;p18"/>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83" name="Google Shape;183;p18"/>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7</a:t>
            </a:r>
            <a:endParaRPr b="1" sz="2100" u="sng"/>
          </a:p>
        </p:txBody>
      </p:sp>
      <p:sp>
        <p:nvSpPr>
          <p:cNvPr id="184" name="Google Shape;184;p18"/>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85" name="Google Shape;185;p18"/>
          <p:cNvSpPr txBox="1"/>
          <p:nvPr/>
        </p:nvSpPr>
        <p:spPr>
          <a:xfrm>
            <a:off x="4037574" y="19768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86" name="Google Shape;186;p18"/>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FIFTH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87" name="Google Shape;187;p18"/>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88" name="Google Shape;188;p18"/>
          <p:cNvGraphicFramePr/>
          <p:nvPr/>
        </p:nvGraphicFramePr>
        <p:xfrm>
          <a:off x="218637" y="5378923"/>
          <a:ext cx="3000000" cy="3000000"/>
        </p:xfrm>
        <a:graphic>
          <a:graphicData uri="http://schemas.openxmlformats.org/drawingml/2006/table">
            <a:tbl>
              <a:tblPr bandRow="1" firstRow="1">
                <a:noFill/>
                <a:tableStyleId>{EA9002C1-DFDD-4EA2-AED0-EF10C90FE785}</a:tableStyleId>
              </a:tblPr>
              <a:tblGrid>
                <a:gridCol w="1546650"/>
                <a:gridCol w="5800000"/>
              </a:tblGrid>
              <a:tr h="471275">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900">
                          <a:solidFill>
                            <a:schemeClr val="dk1"/>
                          </a:solidFill>
                          <a:latin typeface="Inder"/>
                          <a:ea typeface="Inder"/>
                          <a:cs typeface="Inder"/>
                          <a:sym typeface="Inder"/>
                        </a:rPr>
                        <a:t>Fridays</a:t>
                      </a:r>
                      <a:r>
                        <a:rPr b="0" lang="en-US" sz="900">
                          <a:solidFill>
                            <a:schemeClr val="dk1"/>
                          </a:solidFill>
                          <a:latin typeface="Inder"/>
                          <a:ea typeface="Inder"/>
                          <a:cs typeface="Inder"/>
                          <a:sym typeface="Inder"/>
                        </a:rPr>
                        <a:t>, between 7:25-7:45.  </a:t>
                      </a:r>
                      <a:r>
                        <a:rPr b="0" lang="en-US" sz="9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Fridays, so they are warm and prepared. </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6910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900">
                          <a:latin typeface="Inder"/>
                          <a:ea typeface="Inder"/>
                          <a:cs typeface="Inder"/>
                          <a:sym typeface="Inder"/>
                        </a:rPr>
                        <a:t>NECESSARY FOR PE SAFETY - Please try to send your student to school with tennis shoes on PE days.  Tennis shoes allow for safe and balanced movement.</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0600">
                <a:tc>
                  <a:txBody>
                    <a:bodyPr/>
                    <a:lstStyle/>
                    <a:p>
                      <a:pPr indent="0" lvl="0" marL="0" marR="0" rtl="0" algn="ctr">
                        <a:spcBef>
                          <a:spcPts val="0"/>
                        </a:spcBef>
                        <a:spcAft>
                          <a:spcPts val="0"/>
                        </a:spcAft>
                        <a:buNone/>
                      </a:pPr>
                      <a:r>
                        <a:rPr b="1" lang="en-US" sz="1200">
                          <a:latin typeface="Inder"/>
                          <a:ea typeface="Inder"/>
                          <a:cs typeface="Inder"/>
                          <a:sym typeface="Inder"/>
                        </a:rPr>
                        <a:t>Fitness Testing</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Students showed PHENOMENAL GROWTH on their fitness assessments!!  SO PROUD of their hard work, effort, persistence, and motivation to improve!!</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19150">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THANK YOU to everyone who donated to this year’s Run with the Pack.  I was able to purchase Basketball, Volleyball, Tennis, and Soccer Skillastics, an adjustable basketball hoop, equipment for Inclusive PE, incline wedges, exercise dice, cones, food pieces for nutrition activities, foam rings, an Impossible Shot game, floor tape, soccer balls, beach balls, dodgeballs, and picture books to enhance our learning lessons.  This could not have happened without YOU!!  THANK YOU for supporting the PE Dept!</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69575">
                <a:tc>
                  <a:txBody>
                    <a:bodyPr/>
                    <a:lstStyle/>
                    <a:p>
                      <a:pPr indent="0" lvl="0" marL="0" marR="0" rtl="0" algn="ctr">
                        <a:spcBef>
                          <a:spcPts val="0"/>
                        </a:spcBef>
                        <a:spcAft>
                          <a:spcPts val="0"/>
                        </a:spcAft>
                        <a:buNone/>
                      </a:pPr>
                      <a:r>
                        <a:rPr b="1" lang="en-US" sz="1200">
                          <a:latin typeface="Inder"/>
                          <a:ea typeface="Inder"/>
                          <a:cs typeface="Inder"/>
                          <a:sym typeface="Inder"/>
                        </a:rPr>
                        <a:t>Little Olympics</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900">
                          <a:latin typeface="Inder"/>
                          <a:ea typeface="Inder"/>
                          <a:cs typeface="Inder"/>
                          <a:sym typeface="Inder"/>
                        </a:rPr>
                        <a:t>Little Olympics is ONE WEEK AWAY!!  We have 23 4th/5th graders participating!  If you are available on Saturday, May 3, come out and support the Gray Wolves.  The event is held at Capital City High School.  Opening ceremonies begin at 9 AM.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8150">
                <a:tc>
                  <a:txBody>
                    <a:bodyPr/>
                    <a:lstStyle/>
                    <a:p>
                      <a:pPr indent="0" lvl="0" marL="0" marR="0" rtl="0" algn="ctr">
                        <a:spcBef>
                          <a:spcPts val="0"/>
                        </a:spcBef>
                        <a:spcAft>
                          <a:spcPts val="0"/>
                        </a:spcAft>
                        <a:buNone/>
                      </a:pPr>
                      <a:r>
                        <a:rPr b="1" lang="en-US" sz="1200">
                          <a:latin typeface="Inder"/>
                          <a:ea typeface="Inder"/>
                          <a:cs typeface="Inder"/>
                          <a:sym typeface="Inder"/>
                        </a:rPr>
                        <a:t>THANK YOU! :)</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The end of the school year is approaching and with this, comes reflection.  For some of you, I have had the </a:t>
                      </a:r>
                      <a:r>
                        <a:rPr lang="en-US" sz="900">
                          <a:latin typeface="Inder"/>
                          <a:ea typeface="Inder"/>
                          <a:cs typeface="Inder"/>
                          <a:sym typeface="Inder"/>
                        </a:rPr>
                        <a:t>opportunity</a:t>
                      </a:r>
                      <a:r>
                        <a:rPr lang="en-US" sz="900">
                          <a:latin typeface="Inder"/>
                          <a:ea typeface="Inder"/>
                          <a:cs typeface="Inder"/>
                          <a:sym typeface="Inder"/>
                        </a:rPr>
                        <a:t> to teach your kids for the past six years!  While I am sad to see them go, I am SO EXCITED to watch them grow!  They truly are AMAZING HUMANS with so much potential.  I hope you all have a safe and fun summer!  I cannot wait to hear about all of their middle school success!</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